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6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97" autoAdjust="0"/>
    <p:restoredTop sz="9466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8CF65E-962D-4E13-B862-756D1ED1DEAE}" type="datetimeFigureOut">
              <a:rPr lang="en-US" smtClean="0"/>
              <a:t>11/10/2011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8F9B2-CA20-4455-8426-5B76EAFABC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F9B2-CA20-4455-8426-5B76EAFABC3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advClick="0" advTm="1285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1285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1285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1285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285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1285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1285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1285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1285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285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advClick="0" advTm="1285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5181D35-B983-41CF-8B38-C819D339A27C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BBD12DC-180E-4EC0-9569-86506CFE2ED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285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audio" Target="../media/audio2.wav"/><Relationship Id="rId7" Type="http://schemas.openxmlformats.org/officeDocument/2006/relationships/notesSlide" Target="../notesSlides/notesSlide1.xml"/><Relationship Id="rId12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5.png"/><Relationship Id="rId5" Type="http://schemas.openxmlformats.org/officeDocument/2006/relationships/audio" Target="../media/audio4.wav"/><Relationship Id="rId10" Type="http://schemas.openxmlformats.org/officeDocument/2006/relationships/image" Target="../media/image4.png"/><Relationship Id="rId4" Type="http://schemas.openxmlformats.org/officeDocument/2006/relationships/audio" Target="../media/audio3.wav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6" Type="http://schemas.openxmlformats.org/officeDocument/2006/relationships/image" Target="../media/image32.wmf"/><Relationship Id="rId5" Type="http://schemas.openxmlformats.org/officeDocument/2006/relationships/image" Target="../media/image31.png"/><Relationship Id="rId4" Type="http://schemas.openxmlformats.org/officeDocument/2006/relationships/image" Target="../media/image30.jpeg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6.wav"/><Relationship Id="rId1" Type="http://schemas.openxmlformats.org/officeDocument/2006/relationships/tags" Target="../tags/tag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hyperlink" Target="http://www.wikispaces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7.wav"/><Relationship Id="rId1" Type="http://schemas.openxmlformats.org/officeDocument/2006/relationships/tags" Target="../tags/tag3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8.wav"/><Relationship Id="rId1" Type="http://schemas.openxmlformats.org/officeDocument/2006/relationships/tags" Target="../tags/tag4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9.wav"/><Relationship Id="rId1" Type="http://schemas.openxmlformats.org/officeDocument/2006/relationships/tags" Target="../tags/tag5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0.wav"/><Relationship Id="rId1" Type="http://schemas.openxmlformats.org/officeDocument/2006/relationships/tags" Target="../tags/tag6.xml"/><Relationship Id="rId5" Type="http://schemas.openxmlformats.org/officeDocument/2006/relationships/image" Target="../media/image18.png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12.wav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8600"/>
            <a:ext cx="8839200" cy="4800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Bush’s                  Staff Development </a:t>
            </a:r>
            <a:b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Workshop Introduction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Presented by Marion Bush</a:t>
            </a:r>
            <a:b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EDUC-7107-1/EDUC-8847-1 </a:t>
            </a:r>
            <a:b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Multimedia Technology to Facilitate Learning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Instructor: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Dr. William Sugar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Walden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University</a:t>
            </a:r>
            <a:b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November 12, 2011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4800600"/>
            <a:ext cx="8839200" cy="1905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en-US" sz="6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Site To Be used:</a:t>
            </a:r>
            <a:endParaRPr lang="en-US" sz="5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imagesCAPY363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43200" y="609600"/>
            <a:ext cx="1447800" cy="340659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4" name="Recorded Sound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7" name="~PP979.WAV">
            <a:hlinkClick r:id="" action="ppaction://media"/>
          </p:cNvPr>
          <p:cNvPicPr>
            <a:picLocks noRot="1" noChangeAspect="1"/>
          </p:cNvPicPr>
          <p:nvPr>
            <a:wavAudioFile r:embed="rId5" name="~PP979.WAV"/>
          </p:nvPr>
        </p:nvPicPr>
        <p:blipFill>
          <a:blip r:embed="rId12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5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57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0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 isNarration="1"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66086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 You Use Wikis?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9436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en-US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6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1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All Subjects</a:t>
            </a:r>
          </a:p>
          <a:p>
            <a:pPr>
              <a:buNone/>
            </a:pPr>
            <a:endParaRPr lang="en-US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                                                                               Science</a:t>
            </a:r>
          </a:p>
          <a:p>
            <a:pPr>
              <a:buNone/>
            </a:pPr>
            <a:endParaRPr lang="en-US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English Literature                                                     Social Studies-History</a:t>
            </a:r>
          </a:p>
          <a:p>
            <a:pPr>
              <a:buNone/>
            </a:pPr>
            <a:endParaRPr lang="en-US" sz="6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>
              <a:buNone/>
            </a:pPr>
            <a:endParaRPr lang="en-US" sz="6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6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6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6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6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6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6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5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5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((Microsoft Corp., 2007)) </a:t>
            </a:r>
            <a:endParaRPr lang="en-US" sz="5600" dirty="0"/>
          </a:p>
        </p:txBody>
      </p:sp>
      <p:pic>
        <p:nvPicPr>
          <p:cNvPr id="4" name="Picture 3" descr="images[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905000"/>
            <a:ext cx="3295327" cy="1828800"/>
          </a:xfrm>
          <a:prstGeom prst="rect">
            <a:avLst/>
          </a:prstGeom>
        </p:spPr>
      </p:pic>
      <p:pic>
        <p:nvPicPr>
          <p:cNvPr id="5" name="Picture 4" descr="images=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4191000"/>
            <a:ext cx="3276600" cy="1905000"/>
          </a:xfrm>
          <a:prstGeom prst="rect">
            <a:avLst/>
          </a:prstGeom>
        </p:spPr>
      </p:pic>
      <p:pic>
        <p:nvPicPr>
          <p:cNvPr id="2050" name="Picture 2" descr="C:\Users\Marion Bush\AppData\Local\Microsoft\Windows\Temporary Internet Files\Content.IE5\ZWSN321D\MC900441715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1905000"/>
            <a:ext cx="2057400" cy="1905000"/>
          </a:xfrm>
          <a:prstGeom prst="rect">
            <a:avLst/>
          </a:prstGeom>
          <a:noFill/>
        </p:spPr>
      </p:pic>
      <p:pic>
        <p:nvPicPr>
          <p:cNvPr id="2051" name="Picture 3" descr="C:\Users\Marion Bush\AppData\Local\Microsoft\Windows\Temporary Internet Files\Content.IE5\DLPSJSRF\MC90035195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1828800"/>
            <a:ext cx="2133600" cy="1905000"/>
          </a:xfrm>
          <a:prstGeom prst="rect">
            <a:avLst/>
          </a:prstGeom>
          <a:noFill/>
        </p:spPr>
      </p:pic>
      <p:pic>
        <p:nvPicPr>
          <p:cNvPr id="2052" name="Picture 4" descr="C:\Users\Marion Bush\AppData\Local\Microsoft\Windows\Temporary Internet Files\Content.IE5\DJIC889P\MP900443911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4191000"/>
            <a:ext cx="1981200" cy="1905000"/>
          </a:xfrm>
          <a:prstGeom prst="rect">
            <a:avLst/>
          </a:prstGeom>
          <a:noFill/>
        </p:spPr>
      </p:pic>
      <p:pic>
        <p:nvPicPr>
          <p:cNvPr id="2053" name="Picture 5" descr="C:\Users\Marion Bush\AppData\Local\Microsoft\Windows\Temporary Internet Files\Content.IE5\DW6R2L3O\MP900401348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4191000"/>
            <a:ext cx="2209800" cy="1905000"/>
          </a:xfrm>
          <a:prstGeom prst="rect">
            <a:avLst/>
          </a:prstGeom>
          <a:noFill/>
        </p:spPr>
      </p:pic>
      <p:pic>
        <p:nvPicPr>
          <p:cNvPr id="20" name="~PP525.WAV">
            <a:hlinkClick r:id="" action="ppaction://media"/>
          </p:cNvPr>
          <p:cNvPicPr>
            <a:picLocks noRot="1" noChangeAspect="1"/>
          </p:cNvPicPr>
          <p:nvPr>
            <a:wavAudioFile r:embed="rId1" name="~PP525.WAV"/>
          </p:nvPr>
        </p:nvPicPr>
        <p:blipFill>
          <a:blip r:embed="rId9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64770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73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Wikispaces</a:t>
            </a:r>
            <a:r>
              <a:rPr lang="en-US" sz="7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7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7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7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7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7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8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8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8000" dirty="0"/>
          </a:p>
        </p:txBody>
      </p:sp>
      <p:pic>
        <p:nvPicPr>
          <p:cNvPr id="4" name="Content Placeholder 3" descr="logo_34x4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4600" y="2133600"/>
            <a:ext cx="4038600" cy="39624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27" name="~PP2820.WAV">
            <a:hlinkClick r:id="" action="ppaction://media"/>
          </p:cNvPr>
          <p:cNvPicPr>
            <a:picLocks noRot="1" noChangeAspect="1"/>
          </p:cNvPicPr>
          <p:nvPr>
            <a:wavAudioFile r:embed="rId1" name="~PP2820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1752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5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Wikispaces</a:t>
            </a:r>
            <a: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Address</a:t>
            </a:r>
            <a:b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1816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endParaRPr lang="en-US" sz="4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 algn="ctr">
              <a:buNone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www.wikispaces.com</a:t>
            </a:r>
            <a:endParaRPr lang="en-US" sz="4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(</a:t>
            </a: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Google Images, 2011) </a:t>
            </a:r>
            <a:endParaRPr lang="en-US" sz="1800" dirty="0"/>
          </a:p>
        </p:txBody>
      </p:sp>
      <p:pic>
        <p:nvPicPr>
          <p:cNvPr id="4" name="Picture 3" descr="imagesCAHI4HQ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2819400"/>
            <a:ext cx="7924800" cy="3086100"/>
          </a:xfrm>
          <a:prstGeom prst="rect">
            <a:avLst/>
          </a:prstGeom>
        </p:spPr>
      </p:pic>
      <p:pic>
        <p:nvPicPr>
          <p:cNvPr id="25" name="~PP150.WAV">
            <a:hlinkClick r:id="" action="ppaction://media"/>
          </p:cNvPr>
          <p:cNvPicPr>
            <a:picLocks noRot="1" noChangeAspect="1"/>
          </p:cNvPicPr>
          <p:nvPr>
            <a:wavAudioFile r:embed="rId2" name="~PP150.WAV"/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0668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What is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5626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 wiki is a web site that visitors can become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 participant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can create or edit the actual site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contents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without any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special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technical knowledge or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tools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 All that is needed is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computer with 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                     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(Google Images, 2011)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/>
              <a:t>                      </a:t>
            </a:r>
            <a:endParaRPr lang="en-US" dirty="0"/>
          </a:p>
        </p:txBody>
      </p:sp>
      <p:pic>
        <p:nvPicPr>
          <p:cNvPr id="4" name="Picture 3" descr="wiki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3429000"/>
            <a:ext cx="8305800" cy="2590800"/>
          </a:xfrm>
          <a:prstGeom prst="rect">
            <a:avLst/>
          </a:prstGeom>
        </p:spPr>
      </p:pic>
      <p:pic>
        <p:nvPicPr>
          <p:cNvPr id="23" name="~PP3542.WAV">
            <a:hlinkClick r:id="" action="ppaction://media"/>
          </p:cNvPr>
          <p:cNvPicPr>
            <a:picLocks noRot="1" noChangeAspect="1"/>
          </p:cNvPicPr>
          <p:nvPr>
            <a:wavAudioFile r:embed="rId2" name="~PP3542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 animBg="1"/>
      <p:bldP spid="3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3536"/>
            <a:ext cx="8763000" cy="35606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>continued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60198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lnSpc>
                <a:spcPct val="210000"/>
              </a:lnSpc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an Internet connection. Users can asynchronously edit the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content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that is visible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on</a:t>
            </a:r>
          </a:p>
          <a:p>
            <a:pPr>
              <a:lnSpc>
                <a:spcPct val="210000"/>
              </a:lnSpc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the page. A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wiki can be public or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private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the changes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made by users are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tracked</a:t>
            </a:r>
          </a:p>
          <a:p>
            <a:pPr>
              <a:lnSpc>
                <a:spcPct val="210000"/>
              </a:lnSpc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that anyone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see who made what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changes. Wikis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can be frequently used for </a:t>
            </a: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10000"/>
              </a:lnSpc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collaborative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projects.</a:t>
            </a: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</a:p>
          <a:p>
            <a:pPr>
              <a:lnSpc>
                <a:spcPct val="150000"/>
              </a:lnSpc>
              <a:buNone/>
            </a:pPr>
            <a:endParaRPr lang="en-US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(</a:t>
            </a: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Google Images, 2011)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images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048000"/>
            <a:ext cx="8458200" cy="3200400"/>
          </a:xfrm>
          <a:prstGeom prst="rect">
            <a:avLst/>
          </a:prstGeom>
        </p:spPr>
      </p:pic>
      <p:pic>
        <p:nvPicPr>
          <p:cNvPr id="12" name="~PP2698.WAV">
            <a:hlinkClick r:id="" action="ppaction://media"/>
          </p:cNvPr>
          <p:cNvPicPr>
            <a:picLocks noRot="1" noChangeAspect="1"/>
          </p:cNvPicPr>
          <p:nvPr>
            <a:wavAudioFile r:embed="rId2" name="~PP2698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0668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 smtClean="0"/>
              <a:t>‍‍‍‍‍What can you do with a wiki?</a:t>
            </a:r>
            <a:br>
              <a:rPr lang="en-US" sz="3200" b="1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6019800"/>
          </a:xfr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lvl="0">
              <a:lnSpc>
                <a:spcPct val="220000"/>
              </a:lnSpc>
              <a:buNone/>
            </a:pPr>
            <a:endParaRPr lang="en-US" sz="2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220000"/>
              </a:lnSpc>
              <a:buNone/>
            </a:pPr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Improve students writing skills .</a:t>
            </a:r>
          </a:p>
          <a:p>
            <a:pPr lvl="0">
              <a:lnSpc>
                <a:spcPct val="220000"/>
              </a:lnSpc>
              <a:buNone/>
            </a:pPr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Enable students to learn outside of school  hours. </a:t>
            </a:r>
          </a:p>
          <a:p>
            <a:pPr lvl="0">
              <a:lnSpc>
                <a:spcPct val="220000"/>
              </a:lnSpc>
              <a:buNone/>
            </a:pPr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Educators </a:t>
            </a:r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track student </a:t>
            </a:r>
            <a:r>
              <a:rPr lang="en-US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participation and achievement. </a:t>
            </a:r>
            <a:endParaRPr lang="en-US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20000"/>
              </a:lnSpc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Used for brainstorming, lists, categorizing, and prioritizing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informational.</a:t>
            </a:r>
          </a:p>
          <a:p>
            <a:pPr lvl="0">
              <a:lnSpc>
                <a:spcPct val="150000"/>
              </a:lnSpc>
              <a:buNone/>
            </a:pP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</a:p>
          <a:p>
            <a:pPr lvl="0">
              <a:lnSpc>
                <a:spcPct val="150000"/>
              </a:lnSpc>
              <a:buNone/>
            </a:pPr>
            <a:endParaRPr lang="en-US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</a:p>
          <a:p>
            <a:pPr lvl="0">
              <a:lnSpc>
                <a:spcPct val="150000"/>
              </a:lnSpc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</a:t>
            </a:r>
          </a:p>
          <a:p>
            <a:pPr lvl="0">
              <a:lnSpc>
                <a:spcPct val="150000"/>
              </a:lnSpc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</a:t>
            </a: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sz="5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lvl="0">
              <a:lnSpc>
                <a:spcPct val="150000"/>
              </a:lnSpc>
              <a:buNone/>
            </a:pPr>
            <a:endParaRPr lang="en-US" sz="5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sz="5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</a:t>
            </a:r>
          </a:p>
          <a:p>
            <a:pPr lvl="0">
              <a:lnSpc>
                <a:spcPct val="150000"/>
              </a:lnSpc>
              <a:buNone/>
            </a:pPr>
            <a:endParaRPr lang="en-US" sz="5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5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sz="5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(Google </a:t>
            </a:r>
            <a:r>
              <a:rPr lang="en-US" sz="5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Images, 2011)</a:t>
            </a:r>
          </a:p>
          <a:p>
            <a:pPr lvl="0">
              <a:lnSpc>
                <a:spcPct val="150000"/>
              </a:lnSpc>
              <a:buNone/>
            </a:pP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4" descr="imagesCA9KN49P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3733800"/>
            <a:ext cx="7391399" cy="2457450"/>
          </a:xfrm>
          <a:prstGeom prst="rect">
            <a:avLst/>
          </a:prstGeom>
        </p:spPr>
      </p:pic>
      <p:pic>
        <p:nvPicPr>
          <p:cNvPr id="21" name="~PP2346.WAV">
            <a:hlinkClick r:id="" action="ppaction://media"/>
          </p:cNvPr>
          <p:cNvPicPr>
            <a:picLocks noRot="1" noChangeAspect="1"/>
          </p:cNvPicPr>
          <p:nvPr>
            <a:wavAudioFile r:embed="rId2" name="~PP2346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8382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2000" b="1" dirty="0" smtClean="0">
                <a:solidFill>
                  <a:schemeClr val="bg1"/>
                </a:solidFill>
              </a:rPr>
              <a:t>Continued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912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lnSpc>
                <a:spcPct val="220000"/>
              </a:lnSpc>
              <a:buNone/>
            </a:pPr>
            <a:r>
              <a:rPr lang="en-US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Collaborative website posting  by students for peer reviews, </a:t>
            </a:r>
            <a:r>
              <a:rPr lang="en-US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group</a:t>
            </a:r>
          </a:p>
          <a:p>
            <a:pPr>
              <a:lnSpc>
                <a:spcPct val="220000"/>
              </a:lnSpc>
              <a:buNone/>
            </a:pPr>
            <a:r>
              <a:rPr lang="en-US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projects</a:t>
            </a:r>
            <a:r>
              <a:rPr lang="en-US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collaborative </a:t>
            </a:r>
            <a:r>
              <a:rPr lang="en-US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discussion </a:t>
            </a:r>
            <a:r>
              <a:rPr lang="en-US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notes (student-created), </a:t>
            </a:r>
            <a:r>
              <a:rPr lang="en-US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problem-</a:t>
            </a:r>
          </a:p>
          <a:p>
            <a:pPr>
              <a:lnSpc>
                <a:spcPct val="220000"/>
              </a:lnSpc>
              <a:buNone/>
            </a:pPr>
            <a:r>
              <a:rPr lang="en-US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solving</a:t>
            </a:r>
            <a:r>
              <a:rPr lang="en-US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discussions, and collaboration skills.</a:t>
            </a:r>
          </a:p>
          <a:p>
            <a:pPr lvl="0">
              <a:lnSpc>
                <a:spcPct val="150000"/>
              </a:lnSpc>
              <a:buNone/>
            </a:pPr>
            <a:endParaRPr lang="en-US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endParaRPr lang="en-US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lnSpc>
                <a:spcPct val="150000"/>
              </a:lnSpc>
              <a:buNone/>
            </a:pPr>
            <a:endParaRPr lang="en-US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lnSpc>
                <a:spcPct val="150000"/>
              </a:lnSpc>
              <a:buNone/>
            </a:pPr>
            <a:endParaRPr lang="en-US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lnSpc>
                <a:spcPct val="150000"/>
              </a:lnSpc>
              <a:buNone/>
            </a:pPr>
            <a:endParaRPr lang="en-US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lnSpc>
                <a:spcPct val="150000"/>
              </a:lnSpc>
              <a:buNone/>
            </a:pPr>
            <a:endParaRPr lang="en-US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lnSpc>
                <a:spcPct val="150000"/>
              </a:lnSpc>
              <a:buNone/>
            </a:pPr>
            <a:r>
              <a:rPr 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(Microsoft Corp., 2007)</a:t>
            </a:r>
            <a:endParaRPr lang="en-US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7" descr="C:\Users\Marion Bush\AppData\Local\Microsoft\Windows\Temporary Internet Files\Content.IE5\DLPSJSRF\MC90029547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124200"/>
            <a:ext cx="8303559" cy="2895600"/>
          </a:xfrm>
          <a:prstGeom prst="rect">
            <a:avLst/>
          </a:prstGeom>
          <a:noFill/>
        </p:spPr>
      </p:pic>
      <p:pic>
        <p:nvPicPr>
          <p:cNvPr id="11" name="~PP1666.WAV">
            <a:hlinkClick r:id="" action="ppaction://media"/>
          </p:cNvPr>
          <p:cNvPicPr>
            <a:picLocks noRot="1" noChangeAspect="1"/>
          </p:cNvPicPr>
          <p:nvPr>
            <a:wavAudioFile r:embed="rId2" name="~PP1666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5334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Who Uses Wikis?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61722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Educators: K-12 for Instruction                                                                                                         Higher Education Instructors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</a:t>
            </a: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People Collaborating on Projects                             High School Students                                                           </a:t>
            </a: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</a:t>
            </a: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Elementary </a:t>
            </a: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School Students</a:t>
            </a: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(Microsoft Corp., 2007)</a:t>
            </a: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rion Bush\AppData\Local\Microsoft\Windows\Temporary Internet Files\Content.IE5\DLPSJSRF\MP90040898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90600"/>
            <a:ext cx="4441371" cy="2209800"/>
          </a:xfrm>
          <a:prstGeom prst="rect">
            <a:avLst/>
          </a:prstGeom>
          <a:noFill/>
        </p:spPr>
      </p:pic>
      <p:pic>
        <p:nvPicPr>
          <p:cNvPr id="1027" name="Picture 3" descr="C:\Users\Marion Bush\AppData\Local\Microsoft\Windows\Temporary Internet Files\Content.IE5\DW6R2L3O\MP90043942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05200"/>
            <a:ext cx="4495800" cy="2895600"/>
          </a:xfrm>
          <a:prstGeom prst="rect">
            <a:avLst/>
          </a:prstGeom>
          <a:noFill/>
        </p:spPr>
      </p:pic>
      <p:pic>
        <p:nvPicPr>
          <p:cNvPr id="1028" name="Picture 4" descr="C:\Users\Marion Bush\AppData\Local\Microsoft\Windows\Temporary Internet Files\Content.IE5\DJIC889P\MP90043957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5181600"/>
            <a:ext cx="1676400" cy="1281545"/>
          </a:xfrm>
          <a:prstGeom prst="rect">
            <a:avLst/>
          </a:prstGeom>
          <a:noFill/>
        </p:spPr>
      </p:pic>
      <p:pic>
        <p:nvPicPr>
          <p:cNvPr id="1030" name="Picture 6" descr="C:\Users\Marion Bush\AppData\Local\Microsoft\Windows\Temporary Internet Files\Content.IE5\DJIC889P\MP900442265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990600"/>
            <a:ext cx="3810000" cy="1981200"/>
          </a:xfrm>
          <a:prstGeom prst="rect">
            <a:avLst/>
          </a:prstGeom>
          <a:noFill/>
        </p:spPr>
      </p:pic>
      <p:pic>
        <p:nvPicPr>
          <p:cNvPr id="1033" name="Picture 9" descr="C:\Users\Marion Bush\AppData\Local\Microsoft\Windows\Temporary Internet Files\Content.IE5\DJIC889P\MP900443373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3352800"/>
            <a:ext cx="3810000" cy="1524000"/>
          </a:xfrm>
          <a:prstGeom prst="rect">
            <a:avLst/>
          </a:prstGeom>
          <a:noFill/>
        </p:spPr>
      </p:pic>
      <p:pic>
        <p:nvPicPr>
          <p:cNvPr id="24" name="Picture 2" descr="C:\Users\Marion Bush\AppData\Local\Microsoft\Windows\Temporary Internet Files\Content.IE5\DW6R2L3O\MP900401966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5181600"/>
            <a:ext cx="1981200" cy="1254369"/>
          </a:xfrm>
          <a:prstGeom prst="rect">
            <a:avLst/>
          </a:prstGeom>
          <a:noFill/>
        </p:spPr>
      </p:pic>
      <p:pic>
        <p:nvPicPr>
          <p:cNvPr id="26" name="~PP3959.WAV">
            <a:hlinkClick r:id="" action="ppaction://media"/>
          </p:cNvPr>
          <p:cNvPicPr>
            <a:picLocks noRot="1" noChangeAspect="1"/>
          </p:cNvPicPr>
          <p:nvPr>
            <a:wavAudioFile r:embed="rId1" name="~PP3959.WAV"/>
          </p:nvPr>
        </p:nvPicPr>
        <p:blipFill>
          <a:blip r:embed="rId9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68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continued</a:t>
            </a:r>
            <a:endParaRPr lang="en-US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4419600" cy="57912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Businesses for marketing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343400" cy="57912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Researchers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C:\Users\Marion Bush\AppData\Local\Microsoft\Windows\Temporary Internet Files\Content.IE5\DJIC889P\MP90044322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71600"/>
            <a:ext cx="3962400" cy="4724400"/>
          </a:xfrm>
          <a:prstGeom prst="rect">
            <a:avLst/>
          </a:prstGeom>
          <a:noFill/>
        </p:spPr>
      </p:pic>
      <p:pic>
        <p:nvPicPr>
          <p:cNvPr id="7" name="Picture 5" descr="C:\Users\Marion Bush\AppData\Local\Microsoft\Windows\Temporary Internet Files\Content.IE5\ZWSN321D\MP90042782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371600"/>
            <a:ext cx="4114800" cy="4724400"/>
          </a:xfrm>
          <a:prstGeom prst="rect">
            <a:avLst/>
          </a:prstGeom>
          <a:noFill/>
        </p:spPr>
      </p:pic>
      <p:pic>
        <p:nvPicPr>
          <p:cNvPr id="9" name="~PP2671.WAV">
            <a:hlinkClick r:id="" action="ppaction://media"/>
          </p:cNvPr>
          <p:cNvPicPr>
            <a:picLocks noRot="1" noChangeAspect="1"/>
          </p:cNvPicPr>
          <p:nvPr>
            <a:wavAudioFile r:embed="rId1" name="~PP2671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3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4309</TotalTime>
  <Words>290</Words>
  <Application>Microsoft Office PowerPoint</Application>
  <PresentationFormat>On-screen Show (4:3)</PresentationFormat>
  <Paragraphs>170</Paragraphs>
  <Slides>10</Slides>
  <Notes>1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Foundry</vt:lpstr>
      <vt:lpstr>Bush’s                  Staff Development  Workshop Introduction   Presented by Marion Bush EDUC-7107-1/EDUC-8847-1  Multimedia Technology to Facilitate Learning Instructor: Dr. William Sugar Walden University November 12, 2011   </vt:lpstr>
      <vt:lpstr>Wikispaces    </vt:lpstr>
      <vt:lpstr>Wikispaces Address </vt:lpstr>
      <vt:lpstr>What is A Wiki?</vt:lpstr>
      <vt:lpstr>continued</vt:lpstr>
      <vt:lpstr>‍‍‍‍‍What can you do with a wiki? </vt:lpstr>
      <vt:lpstr>Continued</vt:lpstr>
      <vt:lpstr>Who Uses Wikis?</vt:lpstr>
      <vt:lpstr>continued</vt:lpstr>
      <vt:lpstr>How Do You Use Wikis?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Bush’s Wiki Staff Development Workshop Introduction   Presented by Marion Bush</dc:title>
  <dc:creator>Marion Bush</dc:creator>
  <cp:lastModifiedBy>Marion Bush</cp:lastModifiedBy>
  <cp:revision>5</cp:revision>
  <dcterms:created xsi:type="dcterms:W3CDTF">2011-11-09T21:22:26Z</dcterms:created>
  <dcterms:modified xsi:type="dcterms:W3CDTF">2011-11-12T21:11:46Z</dcterms:modified>
</cp:coreProperties>
</file>